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8" r:id="rId2"/>
    <p:sldId id="256" r:id="rId3"/>
    <p:sldId id="26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7" r:id="rId13"/>
  </p:sldIdLst>
  <p:sldSz cx="10693400" cy="7561263"/>
  <p:notesSz cx="7099300" cy="102346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6057" autoAdjust="0"/>
  </p:normalViewPr>
  <p:slideViewPr>
    <p:cSldViewPr>
      <p:cViewPr varScale="1">
        <p:scale>
          <a:sx n="62" d="100"/>
          <a:sy n="62" d="100"/>
        </p:scale>
        <p:origin x="1326" y="72"/>
      </p:cViewPr>
      <p:guideLst>
        <p:guide orient="horz" pos="2382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841705-C74F-4E08-A4D0-48B7C4628941}" type="datetimeFigureOut">
              <a:rPr lang="en-US" smtClean="0"/>
              <a:pPr/>
              <a:t>7/2/2025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6613" y="768350"/>
            <a:ext cx="542607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D7A9EF-7D1E-4021-84CB-60CDDFB011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D7A9EF-7D1E-4021-84CB-60CDDFB0119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3375" y="4284663"/>
            <a:ext cx="7486650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7038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7038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988" y="1795463"/>
            <a:ext cx="4735512" cy="554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22900" y="1795463"/>
            <a:ext cx="4735513" cy="554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4988" y="303213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4988" y="1795463"/>
            <a:ext cx="9623425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042988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042988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2pPr>
      <a:lvl3pPr algn="l" defTabSz="1042988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3pPr>
      <a:lvl4pPr algn="l" defTabSz="1042988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4pPr>
      <a:lvl5pPr algn="l" defTabSz="1042988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5pPr>
      <a:lvl6pPr marL="457200" algn="l" defTabSz="1042988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6pPr>
      <a:lvl7pPr marL="914400" algn="l" defTabSz="1042988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7pPr>
      <a:lvl8pPr marL="1371600" algn="l" defTabSz="1042988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8pPr>
      <a:lvl9pPr marL="1828800" algn="l" defTabSz="1042988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2pPr>
      <a:lvl3pPr marL="1303338" indent="-260350" algn="l" defTabSz="1042988" rtl="0" fontAlgn="base">
        <a:spcBef>
          <a:spcPct val="20000"/>
        </a:spcBef>
        <a:spcAft>
          <a:spcPct val="0"/>
        </a:spcAft>
        <a:buFont typeface="Arial" charset="0"/>
        <a:buChar char="-"/>
        <a:defRPr sz="2700">
          <a:solidFill>
            <a:schemeClr val="tx1"/>
          </a:solidFill>
          <a:latin typeface="+mn-lt"/>
        </a:defRPr>
      </a:lvl3pPr>
      <a:lvl4pPr marL="1825625" indent="-260350" algn="l" defTabSz="1042988" rtl="0" fontAlgn="base">
        <a:spcBef>
          <a:spcPct val="20000"/>
        </a:spcBef>
        <a:spcAft>
          <a:spcPct val="0"/>
        </a:spcAft>
        <a:buChar char="–"/>
        <a:defRPr sz="2300">
          <a:solidFill>
            <a:schemeClr val="tx1"/>
          </a:solidFill>
          <a:latin typeface="+mn-lt"/>
        </a:defRPr>
      </a:lvl4pPr>
      <a:lvl5pPr marL="2346325" indent="-260350" algn="l" defTabSz="1042988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5pPr>
      <a:lvl6pPr marL="2803525" indent="-260350" algn="l" defTabSz="1042988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6pPr>
      <a:lvl7pPr marL="3260725" indent="-260350" algn="l" defTabSz="1042988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7pPr>
      <a:lvl8pPr marL="3717925" indent="-260350" algn="l" defTabSz="1042988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8pPr>
      <a:lvl9pPr marL="4175125" indent="-260350" algn="l" defTabSz="1042988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CE27B6-7472-4951-A578-2D05FA48BF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428" y="0"/>
            <a:ext cx="10067113" cy="757222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9" name="Object 9"/>
          <p:cNvGraphicFramePr>
            <a:graphicFrameLocks noChangeAspect="1"/>
          </p:cNvGraphicFramePr>
          <p:nvPr/>
        </p:nvGraphicFramePr>
        <p:xfrm>
          <a:off x="346040" y="21722"/>
          <a:ext cx="9940959" cy="7402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1" name="Image" r:id="rId3" imgW="9180952" imgH="7161905" progId="">
                  <p:embed/>
                </p:oleObj>
              </mc:Choice>
              <mc:Fallback>
                <p:oleObj name="Image" r:id="rId3" imgW="9180952" imgH="7161905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40" y="21722"/>
                        <a:ext cx="9940959" cy="74022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34" name="Object 10"/>
          <p:cNvGraphicFramePr>
            <a:graphicFrameLocks noChangeAspect="1"/>
          </p:cNvGraphicFramePr>
          <p:nvPr/>
        </p:nvGraphicFramePr>
        <p:xfrm>
          <a:off x="341313" y="97826"/>
          <a:ext cx="10006047" cy="73975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6" name="Image" r:id="rId3" imgW="9307937" imgH="6882540" progId="">
                  <p:embed/>
                </p:oleObj>
              </mc:Choice>
              <mc:Fallback>
                <p:oleObj name="Image" r:id="rId3" imgW="9307937" imgH="688254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313" y="97826"/>
                        <a:ext cx="10006047" cy="73975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53012" y="3089295"/>
            <a:ext cx="1787376" cy="691336"/>
          </a:xfrm>
        </p:spPr>
        <p:txBody>
          <a:bodyPr/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 Rounded MT Bold" panose="020F0704030504030204" pitchFamily="34" charset="0"/>
              </a:rPr>
              <a:t>Video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34988" y="303214"/>
            <a:ext cx="9623425" cy="619897"/>
          </a:xfrm>
          <a:solidFill>
            <a:srgbClr val="92D050"/>
          </a:solidFill>
        </p:spPr>
        <p:txBody>
          <a:bodyPr/>
          <a:lstStyle/>
          <a:p>
            <a:pPr algn="ctr"/>
            <a:r>
              <a:rPr lang="en-GB" sz="3200" dirty="0"/>
              <a:t>Assessing a breastfeed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0713" y="1557338"/>
            <a:ext cx="9779000" cy="5546725"/>
          </a:xfrm>
        </p:spPr>
        <p:txBody>
          <a:bodyPr/>
          <a:lstStyle/>
          <a:p>
            <a:r>
              <a:rPr lang="en-GB" sz="3200" dirty="0"/>
              <a:t>	After completing this session participants will be able to:</a:t>
            </a:r>
            <a:endParaRPr lang="en-GB" dirty="0"/>
          </a:p>
          <a:p>
            <a:pPr lvl="1">
              <a:lnSpc>
                <a:spcPct val="150000"/>
              </a:lnSpc>
            </a:pPr>
            <a:r>
              <a:rPr lang="en-GB" sz="2400" dirty="0"/>
              <a:t>Explain the 4 key points of attachment</a:t>
            </a:r>
          </a:p>
          <a:p>
            <a:pPr lvl="1">
              <a:lnSpc>
                <a:spcPct val="150000"/>
              </a:lnSpc>
            </a:pPr>
            <a:r>
              <a:rPr lang="en-GB" sz="2400" dirty="0"/>
              <a:t>Assess a breastfeed by observing a mother and baby</a:t>
            </a:r>
          </a:p>
          <a:p>
            <a:pPr lvl="1">
              <a:lnSpc>
                <a:spcPct val="150000"/>
              </a:lnSpc>
            </a:pPr>
            <a:r>
              <a:rPr lang="en-GB" sz="2400" dirty="0"/>
              <a:t>Identify a mother who may need help</a:t>
            </a:r>
          </a:p>
          <a:p>
            <a:pPr lvl="1">
              <a:lnSpc>
                <a:spcPct val="150000"/>
              </a:lnSpc>
            </a:pPr>
            <a:r>
              <a:rPr lang="en-GB" sz="2400" dirty="0"/>
              <a:t>Recognize signs of good and poor attachment and positioning</a:t>
            </a:r>
          </a:p>
          <a:p>
            <a:pPr lvl="1">
              <a:lnSpc>
                <a:spcPct val="150000"/>
              </a:lnSpc>
            </a:pPr>
            <a:r>
              <a:rPr lang="en-GB" sz="2400" dirty="0"/>
              <a:t>Explain the contents and arrangement of the BREASTFEED OBSERVATION JOB AID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3214"/>
            <a:ext cx="9623425" cy="762774"/>
          </a:xfrm>
          <a:solidFill>
            <a:srgbClr val="92D050"/>
          </a:solidFill>
        </p:spPr>
        <p:txBody>
          <a:bodyPr/>
          <a:lstStyle/>
          <a:p>
            <a:pPr algn="ctr"/>
            <a:r>
              <a:rPr lang="en-GB" sz="3200" dirty="0"/>
              <a:t>Assessing a breastfeed</a:t>
            </a:r>
            <a:endParaRPr lang="en-US" sz="3200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916" y="1406026"/>
            <a:ext cx="9678667" cy="5971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3" name="Object 7"/>
          <p:cNvGraphicFramePr>
            <a:graphicFrameLocks noChangeAspect="1"/>
          </p:cNvGraphicFramePr>
          <p:nvPr/>
        </p:nvGraphicFramePr>
        <p:xfrm>
          <a:off x="0" y="81039"/>
          <a:ext cx="10693400" cy="7414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5" name="Image" r:id="rId3" imgW="11936508" imgH="8787302" progId="">
                  <p:embed/>
                </p:oleObj>
              </mc:Choice>
              <mc:Fallback>
                <p:oleObj name="Image" r:id="rId3" imgW="11936508" imgH="8787302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81039"/>
                        <a:ext cx="10693400" cy="74143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1" name="Object 11"/>
          <p:cNvGraphicFramePr>
            <a:graphicFrameLocks noChangeAspect="1"/>
          </p:cNvGraphicFramePr>
          <p:nvPr/>
        </p:nvGraphicFramePr>
        <p:xfrm>
          <a:off x="270653" y="214314"/>
          <a:ext cx="10219583" cy="7209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Image" r:id="rId4" imgW="9701587" imgH="6844444" progId="">
                  <p:embed/>
                </p:oleObj>
              </mc:Choice>
              <mc:Fallback>
                <p:oleObj name="Image" r:id="rId4" imgW="9701587" imgH="6844444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653" y="214314"/>
                        <a:ext cx="10219583" cy="72096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12" name="Object 8"/>
          <p:cNvGraphicFramePr>
            <a:graphicFrameLocks noChangeAspect="1"/>
          </p:cNvGraphicFramePr>
          <p:nvPr/>
        </p:nvGraphicFramePr>
        <p:xfrm>
          <a:off x="274602" y="208731"/>
          <a:ext cx="10144196" cy="7225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" name="Image" r:id="rId3" imgW="9180952" imgH="6996825" progId="">
                  <p:embed/>
                </p:oleObj>
              </mc:Choice>
              <mc:Fallback>
                <p:oleObj name="Image" r:id="rId3" imgW="9180952" imgH="6996825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602" y="208731"/>
                        <a:ext cx="10144196" cy="72255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5" name="Picture 7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463" y="-30163"/>
            <a:ext cx="10710863" cy="8226426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63" name="Object 11"/>
          <p:cNvGraphicFramePr>
            <a:graphicFrameLocks noChangeAspect="1"/>
          </p:cNvGraphicFramePr>
          <p:nvPr/>
        </p:nvGraphicFramePr>
        <p:xfrm>
          <a:off x="306388" y="112714"/>
          <a:ext cx="10082212" cy="7382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5" name="Image" r:id="rId3" imgW="9041270" imgH="7238095" progId="">
                  <p:embed/>
                </p:oleObj>
              </mc:Choice>
              <mc:Fallback>
                <p:oleObj name="Image" r:id="rId3" imgW="9041270" imgH="7238095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88" y="112714"/>
                        <a:ext cx="10082212" cy="73826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5" name="Object 9"/>
          <p:cNvGraphicFramePr>
            <a:graphicFrameLocks noChangeAspect="1"/>
          </p:cNvGraphicFramePr>
          <p:nvPr/>
        </p:nvGraphicFramePr>
        <p:xfrm>
          <a:off x="263525" y="112713"/>
          <a:ext cx="10123488" cy="7382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7" name="Image" r:id="rId3" imgW="9168254" imgH="6946032" progId="">
                  <p:embed/>
                </p:oleObj>
              </mc:Choice>
              <mc:Fallback>
                <p:oleObj name="Image" r:id="rId3" imgW="9168254" imgH="6946032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" y="112713"/>
                        <a:ext cx="10123488" cy="73826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O OHP">
  <a:themeElements>
    <a:clrScheme name="WHO OH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HO OH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WHO OH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HO OH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HO OH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HO OH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HO OH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HO OH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HO OH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HO OH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HO OH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HO OH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HO OH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HO OH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62</Words>
  <Application>Microsoft Office PowerPoint</Application>
  <PresentationFormat>Custom</PresentationFormat>
  <Paragraphs>10</Paragraphs>
  <Slides>12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Arial Rounded MT Bold</vt:lpstr>
      <vt:lpstr>Calibri</vt:lpstr>
      <vt:lpstr>WHO OHP</vt:lpstr>
      <vt:lpstr>Image</vt:lpstr>
      <vt:lpstr>PowerPoint Presentation</vt:lpstr>
      <vt:lpstr>Assessing a breastfeed</vt:lpstr>
      <vt:lpstr>Assessing a breastfeed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Video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infant and young child feeding</dc:title>
  <dc:creator>Ian</dc:creator>
  <cp:lastModifiedBy>DELL</cp:lastModifiedBy>
  <cp:revision>25</cp:revision>
  <dcterms:created xsi:type="dcterms:W3CDTF">2005-04-20T18:51:46Z</dcterms:created>
  <dcterms:modified xsi:type="dcterms:W3CDTF">2025-07-02T05:01:45Z</dcterms:modified>
</cp:coreProperties>
</file>